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69" r:id="rId16"/>
    <p:sldId id="275" r:id="rId17"/>
    <p:sldId id="276" r:id="rId18"/>
    <p:sldId id="277" r:id="rId19"/>
    <p:sldId id="278" r:id="rId20"/>
    <p:sldId id="279" r:id="rId21"/>
    <p:sldId id="271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429" y="-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49611-0E72-43AF-86C2-FB16A3895D50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745C0-D217-45B1-9EDA-C3BC8CC38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34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45C0-D217-45B1-9EDA-C3BC8CC38F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039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45C0-D217-45B1-9EDA-C3BC8CC38F0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298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45C0-D217-45B1-9EDA-C3BC8CC38F0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34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45C0-D217-45B1-9EDA-C3BC8CC38F0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62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45C0-D217-45B1-9EDA-C3BC8CC38F0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05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45C0-D217-45B1-9EDA-C3BC8CC38F0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32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45C0-D217-45B1-9EDA-C3BC8CC38F0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950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45C0-D217-45B1-9EDA-C3BC8CC38F0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46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45C0-D217-45B1-9EDA-C3BC8CC38F0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563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45C0-D217-45B1-9EDA-C3BC8CC38F0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623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45C0-D217-45B1-9EDA-C3BC8CC38F0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184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45C0-D217-45B1-9EDA-C3BC8CC38F0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34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45C0-D217-45B1-9EDA-C3BC8CC38F0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535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45C0-D217-45B1-9EDA-C3BC8CC38F0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77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45C0-D217-45B1-9EDA-C3BC8CC38F0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790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45C0-D217-45B1-9EDA-C3BC8CC38F0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426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45C0-D217-45B1-9EDA-C3BC8CC38F0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754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45C0-D217-45B1-9EDA-C3BC8CC38F0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98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45C0-D217-45B1-9EDA-C3BC8CC38F0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216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45C0-D217-45B1-9EDA-C3BC8CC38F0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27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45C0-D217-45B1-9EDA-C3BC8CC38F0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34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45C0-D217-45B1-9EDA-C3BC8CC38F0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032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745C0-D217-45B1-9EDA-C3BC8CC38F0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6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9F8C-9291-44A6-9C71-12E496E4DFDA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BC82-4E3A-480C-858D-657D5AEA5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9F8C-9291-44A6-9C71-12E496E4DFDA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BC82-4E3A-480C-858D-657D5AEA5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9F8C-9291-44A6-9C71-12E496E4DFDA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BC82-4E3A-480C-858D-657D5AEA5DC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9F8C-9291-44A6-9C71-12E496E4DFDA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BC82-4E3A-480C-858D-657D5AEA5D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9F8C-9291-44A6-9C71-12E496E4DFDA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BC82-4E3A-480C-858D-657D5AEA5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9F8C-9291-44A6-9C71-12E496E4DFDA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BC82-4E3A-480C-858D-657D5AEA5D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9F8C-9291-44A6-9C71-12E496E4DFDA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BC82-4E3A-480C-858D-657D5AEA5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9F8C-9291-44A6-9C71-12E496E4DFDA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BC82-4E3A-480C-858D-657D5AEA5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9F8C-9291-44A6-9C71-12E496E4DFDA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BC82-4E3A-480C-858D-657D5AEA5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9F8C-9291-44A6-9C71-12E496E4DFDA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BC82-4E3A-480C-858D-657D5AEA5DC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9F8C-9291-44A6-9C71-12E496E4DFDA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BC82-4E3A-480C-858D-657D5AEA5DC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3AD9F8C-9291-44A6-9C71-12E496E4DFDA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8B1BC82-4E3A-480C-858D-657D5AEA5DC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#_ftn1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blioclub.ru/" TargetMode="External"/><Relationship Id="rId4" Type="http://schemas.openxmlformats.org/officeDocument/2006/relationships/hyperlink" Target="mailto:ul@directmedia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Дискуссии вокруг ЭБС.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ЭБС меняет рынок учебной и научной </a:t>
            </a:r>
            <a:r>
              <a:rPr lang="ru-RU" dirty="0" smtClean="0"/>
              <a:t>литературы </a:t>
            </a:r>
            <a:r>
              <a:rPr lang="ru-RU" dirty="0" smtClean="0"/>
              <a:t>в России?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805264"/>
            <a:ext cx="5112568" cy="96051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Костюк Константин Николаевич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«Университетская библиотека </a:t>
            </a:r>
            <a:r>
              <a:rPr lang="en-US" b="1" dirty="0" smtClean="0">
                <a:solidFill>
                  <a:schemeClr val="tx1"/>
                </a:solidFill>
              </a:rPr>
              <a:t>online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34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изменилось в подходе?</a:t>
            </a:r>
            <a:endParaRPr lang="ru-RU" dirty="0"/>
          </a:p>
        </p:txBody>
      </p:sp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179513" y="2348880"/>
            <a:ext cx="8856984" cy="45091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ПЛЮСЫ</a:t>
            </a:r>
          </a:p>
          <a:p>
            <a:r>
              <a:rPr lang="ru-RU" dirty="0" smtClean="0"/>
              <a:t>1. Выбор и оценку осуществляет сам ВУЗ. Хотя </a:t>
            </a:r>
            <a:r>
              <a:rPr lang="ru-RU" dirty="0" err="1" smtClean="0"/>
              <a:t>Рособрнадзор</a:t>
            </a:r>
            <a:r>
              <a:rPr lang="ru-RU" dirty="0" smtClean="0"/>
              <a:t> осуществляет проверку</a:t>
            </a:r>
          </a:p>
          <a:p>
            <a:r>
              <a:rPr lang="ru-RU" dirty="0" smtClean="0"/>
              <a:t>2. Документ оценивает не ситуацию с ЭБС, а комплексную ситуацию со всем контентом. Отражает интересы и разработчиков ЭБС и издательств.</a:t>
            </a:r>
          </a:p>
          <a:p>
            <a:r>
              <a:rPr lang="ru-RU" dirty="0" smtClean="0"/>
              <a:t>3. ЭБС могут создавать все – </a:t>
            </a:r>
            <a:r>
              <a:rPr lang="ru-RU" dirty="0" err="1" smtClean="0"/>
              <a:t>агрегаторы</a:t>
            </a:r>
            <a:r>
              <a:rPr lang="ru-RU" dirty="0" smtClean="0"/>
              <a:t>, вузы, издательства.</a:t>
            </a:r>
          </a:p>
          <a:p>
            <a:r>
              <a:rPr lang="ru-RU" dirty="0"/>
              <a:t>4</a:t>
            </a:r>
            <a:r>
              <a:rPr lang="ru-RU" dirty="0" smtClean="0"/>
              <a:t>. Критерии – лишь элемент системы. Несоответствие критериям не выбивает, а лишает нескольких баллов.</a:t>
            </a:r>
          </a:p>
          <a:p>
            <a:r>
              <a:rPr lang="ru-RU" dirty="0" smtClean="0"/>
              <a:t>5. «Система» не искажает конкуренцию на рынке.</a:t>
            </a:r>
          </a:p>
          <a:p>
            <a:r>
              <a:rPr lang="ru-RU" dirty="0" smtClean="0"/>
              <a:t>6. Эта система имеет стимулирующий, а не запретительный характер. Нужно набрать баллы!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МИНУСЫ</a:t>
            </a:r>
          </a:p>
          <a:p>
            <a:r>
              <a:rPr lang="ru-RU" dirty="0" smtClean="0"/>
              <a:t>Система оценивает обеспечение книгами (ЭБС), а не периодикой, зарубежным контентом</a:t>
            </a:r>
          </a:p>
          <a:p>
            <a:r>
              <a:rPr lang="ru-RU" dirty="0" smtClean="0"/>
              <a:t>Качественные показатели ЭБС так и не были отражены</a:t>
            </a:r>
          </a:p>
          <a:p>
            <a:r>
              <a:rPr lang="ru-RU" dirty="0" smtClean="0"/>
              <a:t>Система вводит отдельный подсчет </a:t>
            </a:r>
            <a:r>
              <a:rPr lang="ru-RU" dirty="0" err="1" smtClean="0"/>
              <a:t>книгообеспеченности</a:t>
            </a:r>
            <a:r>
              <a:rPr lang="ru-RU" dirty="0" smtClean="0"/>
              <a:t> электронными изданиями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093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СЛАЙД №6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5138787" cy="37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746" y="1916832"/>
            <a:ext cx="5101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КРИТЕРИИ К ЭБС: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ОСНОВНЫЕ (формальные, по Приказу №588)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ДОПОЛНИТЕЛЬНЫЕ (количественные)</a:t>
            </a:r>
          </a:p>
        </p:txBody>
      </p:sp>
    </p:spTree>
    <p:extLst>
      <p:ext uri="{BB962C8B-B14F-4D97-AF65-F5344CB8AC3E}">
        <p14:creationId xmlns:p14="http://schemas.microsoft.com/office/powerpoint/2010/main" val="385404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СЛАЙДЫ №4 и №5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31979"/>
            <a:ext cx="6591522" cy="482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660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оцениваются отдельные издания?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054021"/>
            <a:ext cx="6377211" cy="48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470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2675466"/>
            <a:ext cx="7668840" cy="3849877"/>
          </a:xfrm>
        </p:spPr>
        <p:txBody>
          <a:bodyPr>
            <a:normAutofit/>
          </a:bodyPr>
          <a:lstStyle/>
          <a:p>
            <a:r>
              <a:rPr lang="ru-RU" dirty="0" smtClean="0"/>
              <a:t>1. ЭБС имеет фору – она дает баллы и за сам факт своего существования и за книги.</a:t>
            </a:r>
          </a:p>
          <a:p>
            <a:r>
              <a:rPr lang="ru-RU" dirty="0" smtClean="0"/>
              <a:t>2. Показатели разных ЭБС могут суммироваться. Но при этом меняются характеристики (качественные показатели (</a:t>
            </a:r>
            <a:r>
              <a:rPr lang="en-US" dirty="0" smtClean="0"/>
              <a:t>K3)</a:t>
            </a:r>
            <a:r>
              <a:rPr lang="ru-RU" dirty="0" smtClean="0"/>
              <a:t> выпадают). Преимущество имеет та ЭБС, которая гарантирует минимум баллов</a:t>
            </a:r>
          </a:p>
          <a:p>
            <a:r>
              <a:rPr lang="ru-RU" dirty="0" smtClean="0"/>
              <a:t>3. ЭБС становится основным каналом учебной литературы. Издательства не хотят иметь посредника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РАЗРАЗИЛАСЬ БОРЬБА ЗА КРИТЕРИИ ЭБС?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597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9389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 Со стороны </a:t>
            </a:r>
            <a:r>
              <a:rPr lang="ru-RU" dirty="0" err="1" smtClean="0"/>
              <a:t>агрегаторов</a:t>
            </a:r>
            <a:r>
              <a:rPr lang="ru-RU" dirty="0"/>
              <a:t> </a:t>
            </a:r>
            <a:r>
              <a:rPr lang="ru-RU" dirty="0" smtClean="0"/>
              <a:t>было достигнуто согласие. По итогам создается «Ассоциация </a:t>
            </a:r>
            <a:r>
              <a:rPr lang="ru-RU" dirty="0" err="1" smtClean="0"/>
              <a:t>агрегаторов</a:t>
            </a:r>
            <a:r>
              <a:rPr lang="ru-RU" dirty="0" smtClean="0"/>
              <a:t> цифрового контента»</a:t>
            </a:r>
          </a:p>
          <a:p>
            <a:r>
              <a:rPr lang="ru-RU" dirty="0" smtClean="0"/>
              <a:t>2. Со стороны издательств-ЭБС – несогласие с критериями. Отсутствие качественных критериев (грифов), претензии к количественным требованиям (требование снизить количество областей знания, издательств, изданий). </a:t>
            </a:r>
          </a:p>
          <a:p>
            <a:r>
              <a:rPr lang="ru-RU" dirty="0" smtClean="0"/>
              <a:t>3. Со стороны крупных ВУЗов – требование включать в расчет зарубежные базы данных и периодику. Основным источником должны быть собственные ресурсы ВУЗа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ВОЗРАЖЕНИЯ?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137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 издательств</a:t>
            </a:r>
            <a:endParaRPr lang="ru-RU" dirty="0"/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707239"/>
              </p:ext>
            </p:extLst>
          </p:nvPr>
        </p:nvGraphicFramePr>
        <p:xfrm>
          <a:off x="179512" y="2276872"/>
          <a:ext cx="8784976" cy="4570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903"/>
                <a:gridCol w="5296736"/>
                <a:gridCol w="1944216"/>
                <a:gridCol w="1080121"/>
              </a:tblGrid>
              <a:tr h="307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Критерии оценки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Значение показателя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(К</a:t>
                      </a:r>
                      <a:r>
                        <a:rPr lang="en-US" sz="1000" baseline="-25000">
                          <a:effectLst/>
                        </a:rPr>
                        <a:t>N</a:t>
                      </a:r>
                      <a:r>
                        <a:rPr lang="ru-RU" sz="1000">
                          <a:effectLst/>
                        </a:rPr>
                        <a:t>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Вес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(</a:t>
                      </a:r>
                      <a:r>
                        <a:rPr lang="en-US" sz="1000">
                          <a:effectLst/>
                        </a:rPr>
                        <a:t>B</a:t>
                      </a:r>
                      <a:r>
                        <a:rPr lang="en-US" sz="1000" baseline="-25000">
                          <a:effectLst/>
                        </a:rPr>
                        <a:t>N</a:t>
                      </a:r>
                      <a:r>
                        <a:rPr lang="ru-RU" sz="1000">
                          <a:effectLst/>
                        </a:rPr>
                        <a:t>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</a:tr>
              <a:tr h="866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Обеспеченность доступом к учебным и учебно-методическим изданиям в электронном виде по преподаваемым в вузе дисциплинам, выпущенным за последние 5 (10) лет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 менее чем 9% дисциплин – 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 10% до 19% дисциплин – 0,1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…………………………………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 90% до 99% дисциплин – 0,9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 всем 100% дисциплин – 1,0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Наличие доступа к иным электронным изданиям по преподаваемым в вузе дисциплинам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 менее чем 9% дисциплин – 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 10% до 19% дисциплин – 0,1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…………………………………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по </a:t>
                      </a:r>
                      <a:r>
                        <a:rPr lang="ru-RU" sz="1000" dirty="0">
                          <a:effectLst/>
                        </a:rPr>
                        <a:t>всем 100% дисциплин – 1,0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</a:tr>
              <a:tr h="343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Наличие единого каталога учебных и учебно-методических и иных изданий в электронном виде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есть – 1,0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 – 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</a:tr>
              <a:tr h="343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Наличие полнотекстового поиска по учебным и учебно-методическим и иным изданиям в электронном виде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есть – 1,0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 – 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</a:tr>
              <a:tr h="434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Возможность поиска учебных и учебно-методических и иных изданий в электронном виде по названию дисциплины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есть – 1,0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 – 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</a:tr>
              <a:tr h="434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Возможность поиска учебных и учебно-методических и иных изданий в электронном виде по временному периоду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есть – 1,0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 – 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</a:tr>
              <a:tr h="343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Возможность доступа ко всем имеющимся электронным изданиям через сайт в сети Интернет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есть – 1,0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 – 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</a:tr>
              <a:tr h="343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Представление изданий с сохранением вида страниц (оригинальной верстки)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есть – 1,0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 – 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519" marR="26519" marT="26519" marB="2651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429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844824"/>
            <a:ext cx="9143999" cy="51571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 </a:t>
            </a:r>
            <a:r>
              <a:rPr lang="ru-RU" dirty="0"/>
              <a:t>Этот подход не выдвигает каких-либо критериев и требований </a:t>
            </a:r>
            <a:r>
              <a:rPr lang="ru-RU" dirty="0" smtClean="0"/>
              <a:t>к технологической инфраструктуре и сервисам: к ЭБС. </a:t>
            </a:r>
            <a:endParaRPr lang="ru-RU" dirty="0"/>
          </a:p>
          <a:p>
            <a:r>
              <a:rPr lang="ru-RU" dirty="0" smtClean="0"/>
              <a:t>2. Исключается </a:t>
            </a:r>
            <a:r>
              <a:rPr lang="ru-RU" dirty="0"/>
              <a:t>подключение и учет внешних информационных ресурсов. </a:t>
            </a:r>
          </a:p>
          <a:p>
            <a:r>
              <a:rPr lang="ru-RU" dirty="0" smtClean="0"/>
              <a:t>3. Калька системы «</a:t>
            </a:r>
            <a:r>
              <a:rPr lang="ru-RU" dirty="0" err="1" smtClean="0"/>
              <a:t>книгообеспечения</a:t>
            </a:r>
            <a:r>
              <a:rPr lang="ru-RU" dirty="0" smtClean="0"/>
              <a:t>» не работает. Эта </a:t>
            </a:r>
            <a:r>
              <a:rPr lang="ru-RU" dirty="0"/>
              <a:t>система не предполагает </a:t>
            </a:r>
            <a:r>
              <a:rPr lang="ru-RU" dirty="0" smtClean="0"/>
              <a:t>ведение лицензионно-договорной работы. Некрупные издательства </a:t>
            </a:r>
            <a:r>
              <a:rPr lang="ru-RU" dirty="0"/>
              <a:t>не найдут выход к ВУЗам.</a:t>
            </a:r>
          </a:p>
          <a:p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/>
              <a:t>Предлагаемая система превратит ВУЗ в школу, поскольку </a:t>
            </a:r>
            <a:r>
              <a:rPr lang="ru-RU" dirty="0" smtClean="0"/>
              <a:t>достаточно </a:t>
            </a:r>
            <a:r>
              <a:rPr lang="ru-RU" dirty="0"/>
              <a:t>иметь минимальное обеспечение учебниками. </a:t>
            </a:r>
            <a:endParaRPr lang="ru-RU" dirty="0" smtClean="0"/>
          </a:p>
          <a:p>
            <a:r>
              <a:rPr lang="ru-RU" dirty="0" smtClean="0"/>
              <a:t>5. Процентный переход на цифровой контент подрубает бумажный рынок.</a:t>
            </a:r>
          </a:p>
          <a:p>
            <a:pPr marL="0" indent="0">
              <a:buNone/>
            </a:pPr>
            <a:r>
              <a:rPr lang="ru-RU" b="1" dirty="0" smtClean="0"/>
              <a:t>ИТОГ. Эта система может </a:t>
            </a:r>
            <a:r>
              <a:rPr lang="ru-RU" b="1" dirty="0"/>
              <a:t>служить дополнением к системе, в которой базовым элементом будет ЭБС.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Возражения против концепции издательств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410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7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Высшее учебное заведение должно обеспечивать своих студентов и преподавателей бесперебойным доступом к следующим ЭБС, содержащим полные тексты научных публикаций:</a:t>
            </a:r>
          </a:p>
          <a:p>
            <a:pPr lvl="0"/>
            <a:r>
              <a:rPr lang="ru-RU" sz="1800" dirty="0"/>
              <a:t>как минимум одна полнотекстовая ЭБС по российской научной периодике; ЭБС должна содержать не менее 50 отечественных журналов</a:t>
            </a:r>
            <a:r>
              <a:rPr lang="ru-RU" sz="1800" baseline="30000" dirty="0"/>
              <a:t>*</a:t>
            </a:r>
            <a:r>
              <a:rPr lang="ru-RU" sz="1800" dirty="0"/>
              <a:t> из списка ВАК, с актуальным поступлением номеров;</a:t>
            </a:r>
          </a:p>
          <a:p>
            <a:pPr lvl="0"/>
            <a:r>
              <a:rPr lang="ru-RU" sz="1800" dirty="0"/>
              <a:t>как минимум одна полнотекстовая ЭБС по зарубежной научной периодике; ЭБС должна содержать не менее 50 зарубежных журналов</a:t>
            </a:r>
            <a:r>
              <a:rPr lang="ru-RU" sz="1800" baseline="30000" dirty="0"/>
              <a:t>*</a:t>
            </a:r>
            <a:r>
              <a:rPr lang="ru-RU" sz="1800" dirty="0"/>
              <a:t>, индексируемых в </a:t>
            </a:r>
            <a:r>
              <a:rPr lang="en-US" sz="1800" dirty="0"/>
              <a:t>Web of Science</a:t>
            </a:r>
            <a:r>
              <a:rPr lang="ru-RU" sz="1800" dirty="0"/>
              <a:t> (имеющих </a:t>
            </a:r>
            <a:r>
              <a:rPr lang="ru-RU" sz="1800" dirty="0" err="1"/>
              <a:t>импакт</a:t>
            </a:r>
            <a:r>
              <a:rPr lang="ru-RU" sz="1800" dirty="0"/>
              <a:t>-фактор), с актуальным поступлением номеров;</a:t>
            </a:r>
          </a:p>
          <a:p>
            <a:pPr lvl="0"/>
            <a:r>
              <a:rPr lang="ru-RU" sz="1800" dirty="0"/>
              <a:t>как минимум одна полнотекстовая ЭБС по научным монографиям и учебной и учебно-методической литературе на русском языке; ЭБС должна содержать не менее 2000 изданий</a:t>
            </a:r>
            <a:r>
              <a:rPr lang="ru-RU" sz="1800" baseline="30000" dirty="0"/>
              <a:t>*</a:t>
            </a:r>
            <a:r>
              <a:rPr lang="ru-RU" sz="1800" dirty="0"/>
              <a:t>, опубликованных за последние 10 лет;</a:t>
            </a:r>
          </a:p>
          <a:p>
            <a:pPr lvl="0"/>
            <a:r>
              <a:rPr lang="ru-RU" sz="1800" dirty="0"/>
              <a:t>как минимум одна полнотекстовая ЭБС по зарубежным научным монографиям и учебной и учебно-методической литературе; ЭБС должна содержать не менее 2000 изданий</a:t>
            </a:r>
            <a:r>
              <a:rPr lang="ru-RU" sz="1800" baseline="30000" dirty="0">
                <a:sym typeface="Symbol"/>
                <a:hlinkClick r:id="rId3" action="ppaction://hlinkfile"/>
              </a:rPr>
              <a:t></a:t>
            </a:r>
            <a:r>
              <a:rPr lang="ru-RU" sz="1800" dirty="0"/>
              <a:t>, опубликованных за последние 10 лет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 крупных вузов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442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6660" y="2276872"/>
            <a:ext cx="8964487" cy="3450696"/>
          </a:xfrm>
        </p:spPr>
        <p:txBody>
          <a:bodyPr>
            <a:noAutofit/>
          </a:bodyPr>
          <a:lstStyle/>
          <a:p>
            <a:r>
              <a:rPr lang="ru-RU" sz="1800" dirty="0" smtClean="0"/>
              <a:t>Данное </a:t>
            </a:r>
            <a:r>
              <a:rPr lang="ru-RU" sz="1800" dirty="0"/>
              <a:t>предложение стремится охватить единым подходом все виды цифрового контента. С точки зрения реализации в рамках одного разработчика это невозможно. </a:t>
            </a:r>
          </a:p>
          <a:p>
            <a:r>
              <a:rPr lang="ru-RU" sz="1800" dirty="0" smtClean="0"/>
              <a:t>Периодика </a:t>
            </a:r>
            <a:r>
              <a:rPr lang="ru-RU" sz="1800" dirty="0"/>
              <a:t>и электронные книги – не только разные виды контента, но разный </a:t>
            </a:r>
            <a:r>
              <a:rPr lang="ru-RU" sz="1800" dirty="0" smtClean="0"/>
              <a:t>бизнес. Невозможно </a:t>
            </a:r>
            <a:r>
              <a:rPr lang="ru-RU" sz="1800" dirty="0"/>
              <a:t>подвести и то и другое под единые критерии.</a:t>
            </a:r>
          </a:p>
          <a:p>
            <a:r>
              <a:rPr lang="ru-RU" sz="1800" dirty="0" smtClean="0"/>
              <a:t>Зарубежный </a:t>
            </a:r>
            <a:r>
              <a:rPr lang="ru-RU" sz="1800" dirty="0"/>
              <a:t>и отечественный контент представляют собой разные </a:t>
            </a:r>
            <a:r>
              <a:rPr lang="ru-RU" sz="1800" dirty="0" smtClean="0"/>
              <a:t>рынки (ВЭД). </a:t>
            </a:r>
            <a:r>
              <a:rPr lang="ru-RU" sz="1800" dirty="0"/>
              <a:t> </a:t>
            </a:r>
            <a:r>
              <a:rPr lang="ru-RU" sz="1800" dirty="0" smtClean="0"/>
              <a:t>Невозможно </a:t>
            </a:r>
            <a:r>
              <a:rPr lang="ru-RU" sz="1800" dirty="0"/>
              <a:t>объединить отечественный и зарубежный контент на единой площадке. </a:t>
            </a:r>
          </a:p>
          <a:p>
            <a:r>
              <a:rPr lang="ru-RU" sz="1800" dirty="0" smtClean="0"/>
              <a:t>Расширение требований потребует </a:t>
            </a:r>
            <a:r>
              <a:rPr lang="ru-RU" sz="1800" dirty="0"/>
              <a:t>дополнительных затрат </a:t>
            </a:r>
            <a:r>
              <a:rPr lang="ru-RU" sz="1800" dirty="0" smtClean="0"/>
              <a:t>от </a:t>
            </a:r>
            <a:r>
              <a:rPr lang="ru-RU" sz="1800" dirty="0"/>
              <a:t>небольших вузов и </a:t>
            </a:r>
            <a:r>
              <a:rPr lang="ru-RU" sz="1800" dirty="0" smtClean="0"/>
              <a:t>филиалов.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ИТОГ</a:t>
            </a:r>
            <a:r>
              <a:rPr lang="ru-RU" sz="1800" dirty="0"/>
              <a:t>. Предложенная система, как и любая система без расчета баллов, не мотивирует ВУЗ к наращиванию цифрового контента</a:t>
            </a:r>
            <a:r>
              <a:rPr lang="ru-RU" sz="1800" dirty="0" smtClean="0"/>
              <a:t>. </a:t>
            </a:r>
            <a:r>
              <a:rPr lang="ru-RU" sz="1800" dirty="0"/>
              <a:t>90% средств ВУЗов, как и  сегодня, </a:t>
            </a:r>
            <a:r>
              <a:rPr lang="ru-RU" sz="1800" dirty="0" smtClean="0"/>
              <a:t>пойдут на зарубежные ресурсы. </a:t>
            </a:r>
            <a:endParaRPr lang="ru-RU" sz="1800" dirty="0"/>
          </a:p>
          <a:p>
            <a:pPr marL="0" indent="0">
              <a:buNone/>
            </a:pPr>
            <a:r>
              <a:rPr lang="ru-RU" sz="1800" b="1" dirty="0" smtClean="0"/>
              <a:t>Для подключения </a:t>
            </a:r>
            <a:r>
              <a:rPr lang="ru-RU" sz="1800" b="1" dirty="0"/>
              <a:t>периодики и подключения профессиональных баз данных должны быть разработаны свои требования и учитываться в общей бальной </a:t>
            </a:r>
            <a:r>
              <a:rPr lang="ru-RU" sz="1800" b="1" dirty="0" smtClean="0"/>
              <a:t>методике</a:t>
            </a:r>
            <a:endParaRPr lang="ru-RU" sz="1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Возражения против концепции вузов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85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9389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1 этап. </a:t>
            </a:r>
            <a:r>
              <a:rPr lang="ru-RU" dirty="0" smtClean="0"/>
              <a:t>2008-2009. Начало внедрения ФГОС 3 поколения. В него включен пункт 7.17 – 7.18 об обязательном использовании ЭБС в учебном процессе</a:t>
            </a:r>
          </a:p>
          <a:p>
            <a:r>
              <a:rPr lang="ru-RU" b="1" dirty="0" smtClean="0"/>
              <a:t>2 этап. </a:t>
            </a:r>
            <a:r>
              <a:rPr lang="ru-RU" dirty="0" smtClean="0"/>
              <a:t>2010. Включение в условия лицензирования вуза </a:t>
            </a:r>
            <a:r>
              <a:rPr lang="ru-RU" dirty="0"/>
              <a:t>необходимость подключения к ЭБС</a:t>
            </a:r>
            <a:r>
              <a:rPr lang="ru-RU" dirty="0" smtClean="0"/>
              <a:t>. Приказ №588. Отраслевой доклад «Электронная книга и ЭБС в России» </a:t>
            </a:r>
          </a:p>
          <a:p>
            <a:pPr marL="0" indent="0">
              <a:buNone/>
            </a:pPr>
            <a:r>
              <a:rPr lang="ru-RU" sz="1700" dirty="0" smtClean="0"/>
              <a:t>(Приказ </a:t>
            </a:r>
            <a:r>
              <a:rPr lang="ru-RU" sz="1700" dirty="0" err="1"/>
              <a:t>Минобрнауки</a:t>
            </a:r>
            <a:r>
              <a:rPr lang="ru-RU" sz="1700" dirty="0"/>
              <a:t> России от 3 сентября 2009 г. № 323 "Об утверждении форм представления сведений соискателем </a:t>
            </a:r>
            <a:r>
              <a:rPr lang="ru-RU" sz="1700" dirty="0" smtClean="0"/>
              <a:t>лицензии </a:t>
            </a:r>
            <a:r>
              <a:rPr lang="ru-RU" sz="1700" dirty="0"/>
              <a:t>для получения лицензии на право ведения образовательной деятельности" (в редакции приказа </a:t>
            </a:r>
            <a:r>
              <a:rPr lang="ru-RU" sz="1700" dirty="0" err="1"/>
              <a:t>Минобрнауки</a:t>
            </a:r>
            <a:r>
              <a:rPr lang="ru-RU" sz="1700" dirty="0"/>
              <a:t> России от 07.06.2010 № </a:t>
            </a:r>
            <a:r>
              <a:rPr lang="ru-RU" sz="1700" dirty="0" smtClean="0"/>
              <a:t>588).</a:t>
            </a:r>
            <a:endParaRPr lang="ru-RU" dirty="0" smtClean="0"/>
          </a:p>
          <a:p>
            <a:r>
              <a:rPr lang="ru-RU" b="1" dirty="0" smtClean="0"/>
              <a:t>3 этап. </a:t>
            </a:r>
            <a:r>
              <a:rPr lang="ru-RU" dirty="0" smtClean="0"/>
              <a:t>Конец 2010-начало 2011 г. Создание Совета по ЭБС при Министерстве образования.  Разработка «Критериев отбора ЭБС»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понятия ЭБС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703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Заседание Совета по ЭБС 22.04.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517181"/>
              </p:ext>
            </p:extLst>
          </p:nvPr>
        </p:nvGraphicFramePr>
        <p:xfrm>
          <a:off x="592880" y="2787566"/>
          <a:ext cx="8064896" cy="692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5202"/>
                <a:gridCol w="1634506"/>
                <a:gridCol w="2333597"/>
                <a:gridCol w="141159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 Журналы </a:t>
                      </a:r>
                      <a:r>
                        <a:rPr lang="ru-RU" sz="1200" dirty="0" smtClean="0">
                          <a:effectLst/>
                        </a:rPr>
                        <a:t>ВАК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менее 50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50 до 75 – 0,25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75 до 100 – 0,5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свыше 100 – 1,0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023582"/>
              </p:ext>
            </p:extLst>
          </p:nvPr>
        </p:nvGraphicFramePr>
        <p:xfrm>
          <a:off x="493341" y="4238311"/>
          <a:ext cx="8136904" cy="875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9176"/>
                <a:gridCol w="1649101"/>
                <a:gridCol w="2354433"/>
                <a:gridCol w="142419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 Количество учебников и учебных пособий по основным областям </a:t>
                      </a:r>
                      <a:r>
                        <a:rPr lang="ru-RU" sz="1200" dirty="0" smtClean="0">
                          <a:effectLst/>
                        </a:rPr>
                        <a:t>знаний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менее 20 изданий по не менее чем 25 % УГС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 20 до 30 изданий по каждой из не менее чем 25 % УГС – 0,25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более </a:t>
                      </a:r>
                      <a:r>
                        <a:rPr lang="ru-RU" sz="1200" dirty="0">
                          <a:effectLst/>
                        </a:rPr>
                        <a:t>50 изданий по каждой из не менее чем 25 % УГС – 1,0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2880" y="2411596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В систему оценки включена периодика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2880" y="359198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Снизились требования к широте областей знаний, но повысилась планка количества изданий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4622" y="5361398"/>
            <a:ext cx="5963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Выравнена доля ЭБС и ЭИ в общей сумме баллов: 25/25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91414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ИТОГ: планка требований вследствие учета точки зрения издательств и вузов значительно повысилась. Конкуренция крупным ЭБС будет затруднена.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20830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418253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1. Новая система переориентирует учебный процесс и библиотечное комплектование с бумажной литературы на цифровую. Баллы за бумажные книги не даются, нормативы </a:t>
            </a:r>
            <a:r>
              <a:rPr lang="ru-RU" dirty="0" err="1" smtClean="0"/>
              <a:t>книгообеспечения</a:t>
            </a:r>
            <a:r>
              <a:rPr lang="ru-RU" dirty="0" smtClean="0"/>
              <a:t> удовлетворяются цифровыми изданиями</a:t>
            </a:r>
          </a:p>
          <a:p>
            <a:r>
              <a:rPr lang="ru-RU" dirty="0" smtClean="0"/>
              <a:t>2. Быстрый рост крупных и качественных электронных ресурсов. Преференции ЭБС позволят достичь их целей в 2-3 раза быстрее</a:t>
            </a:r>
          </a:p>
          <a:p>
            <a:r>
              <a:rPr lang="ru-RU" dirty="0" smtClean="0"/>
              <a:t>3. Учебный процесс будет переходить с системы обеспечения одним учебником (=школа), на использование большого комплекса научной литературы. Что стимулирует рынок научной литературы</a:t>
            </a:r>
          </a:p>
          <a:p>
            <a:r>
              <a:rPr lang="ru-RU" dirty="0" smtClean="0"/>
              <a:t>4. Переход на цифровую систему позволит обеспечить </a:t>
            </a:r>
            <a:r>
              <a:rPr lang="ru-RU" dirty="0" smtClean="0"/>
              <a:t>значительную </a:t>
            </a:r>
            <a:r>
              <a:rPr lang="ru-RU" dirty="0" smtClean="0"/>
              <a:t>экономию и за имеющиеся средства увеличить в разы обеспечение ВУЗов литературой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ЧЕМ ПРОГРЕССИВНАЯ СУЩНОСТЬ НОВОЙ СИСТЕМЫ?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540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75466"/>
            <a:ext cx="9143999" cy="418253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Система обеспечения цифровым контентом ускоряет переход сегмента образовательной литературы в цифровую форму.</a:t>
            </a:r>
          </a:p>
          <a:p>
            <a:r>
              <a:rPr lang="ru-RU" dirty="0"/>
              <a:t>Система обеспечения цифровым </a:t>
            </a:r>
            <a:r>
              <a:rPr lang="ru-RU" dirty="0" smtClean="0"/>
              <a:t>контентом – бомба для читательских практик и библиотечных традиций. Резкое снижение бумажного рынка.</a:t>
            </a:r>
          </a:p>
          <a:p>
            <a:r>
              <a:rPr lang="ru-RU" dirty="0" smtClean="0"/>
              <a:t>ЭБС заменяют структуры бумажного </a:t>
            </a:r>
            <a:r>
              <a:rPr lang="ru-RU" dirty="0" err="1" smtClean="0"/>
              <a:t>книгораспространения</a:t>
            </a:r>
            <a:r>
              <a:rPr lang="ru-RU" dirty="0" smtClean="0"/>
              <a:t>. И отчасти структуры издательской подготовки.</a:t>
            </a:r>
          </a:p>
          <a:p>
            <a:r>
              <a:rPr lang="ru-RU" dirty="0" smtClean="0"/>
              <a:t>Ключевым </a:t>
            </a:r>
            <a:r>
              <a:rPr lang="ru-RU" dirty="0" err="1" smtClean="0"/>
              <a:t>рынкообразующим</a:t>
            </a:r>
            <a:r>
              <a:rPr lang="ru-RU" dirty="0" smtClean="0"/>
              <a:t> элементом становится модель предоставления контента : по использованию/ закупке прав (издательства); по подписке/приобретению (библиотеки). Понятие «экземпляра» исчезнет.</a:t>
            </a:r>
          </a:p>
          <a:p>
            <a:r>
              <a:rPr lang="ru-RU" dirty="0" smtClean="0"/>
              <a:t>Будет существенно преодолено разделение учебная/научная литература.</a:t>
            </a:r>
          </a:p>
          <a:p>
            <a:r>
              <a:rPr lang="ru-RU" dirty="0" smtClean="0"/>
              <a:t>Произойдет перераспределение рынка: между цифровым/бумажным сегментом, между авторской/издательской долей добавленной стоимости, между индивидуальным/корпоративным пользователем.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изменится рынок?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569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Контакты: </a:t>
            </a:r>
            <a:br>
              <a:rPr lang="ru-RU" sz="3600" dirty="0" smtClean="0"/>
            </a:br>
            <a:r>
              <a:rPr lang="ru-RU" sz="3600" dirty="0" smtClean="0"/>
              <a:t>«Университетская библиотека онлайн»</a:t>
            </a:r>
            <a:endParaRPr lang="ru-RU" sz="3600" dirty="0"/>
          </a:p>
        </p:txBody>
      </p:sp>
      <p:pic>
        <p:nvPicPr>
          <p:cNvPr id="2050" name="Picture 2" descr="C:\Users\KK\Pictures\Главная страница библиоклуб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7"/>
          <a:stretch/>
        </p:blipFill>
        <p:spPr bwMode="auto">
          <a:xfrm>
            <a:off x="467544" y="1772816"/>
            <a:ext cx="8171815" cy="39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156269"/>
            <a:ext cx="828092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SzPct val="120000"/>
              <a:buFont typeface="Wingdings" pitchFamily="2" charset="2"/>
              <a:buChar char=")"/>
            </a:pPr>
            <a:r>
              <a:rPr lang="en-US" b="1" dirty="0" smtClean="0">
                <a:solidFill>
                  <a:srgbClr val="333333"/>
                </a:solidFill>
              </a:rPr>
              <a:t> </a:t>
            </a:r>
            <a:r>
              <a:rPr lang="en-US" b="1" dirty="0">
                <a:solidFill>
                  <a:srgbClr val="333333"/>
                </a:solidFill>
              </a:rPr>
              <a:t>+7 (495) 334</a:t>
            </a:r>
            <a:r>
              <a:rPr lang="ru-RU" b="1" dirty="0" smtClean="0">
                <a:solidFill>
                  <a:srgbClr val="333333"/>
                </a:solidFill>
              </a:rPr>
              <a:t>-72-11,</a:t>
            </a:r>
            <a:r>
              <a:rPr lang="ru-RU" b="1" dirty="0" smtClean="0">
                <a:solidFill>
                  <a:srgbClr val="FF3300"/>
                </a:solidFill>
              </a:rPr>
              <a:t> 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smtClean="0">
                <a:solidFill>
                  <a:srgbClr val="FF3300"/>
                </a:solidFill>
                <a:hlinkClick r:id="rId4"/>
              </a:rPr>
              <a:t>manager@directmedia.ru</a:t>
            </a:r>
            <a:r>
              <a:rPr lang="ru-RU" b="1" dirty="0" smtClean="0">
                <a:solidFill>
                  <a:srgbClr val="FF3300"/>
                </a:solidFill>
              </a:rPr>
              <a:t>,  </a:t>
            </a:r>
            <a:r>
              <a:rPr lang="en-US" b="1" u="sng" dirty="0">
                <a:solidFill>
                  <a:srgbClr val="FF3300"/>
                </a:solidFill>
                <a:hlinkClick r:id="rId5"/>
              </a:rPr>
              <a:t>www.biblioclub.ru</a:t>
            </a:r>
            <a:endParaRPr lang="ru-RU" b="1" u="sng" dirty="0">
              <a:solidFill>
                <a:srgbClr val="FF33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91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1-й проект «Основных требований (критериев) отбора ЭБС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077927"/>
              </p:ext>
            </p:extLst>
          </p:nvPr>
        </p:nvGraphicFramePr>
        <p:xfrm>
          <a:off x="251520" y="3212976"/>
          <a:ext cx="8712968" cy="2492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/>
                <a:gridCol w="3897329"/>
                <a:gridCol w="4383591"/>
              </a:tblGrid>
              <a:tr h="294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п/п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008" marR="37008" marT="37008" marB="3700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Основные показатели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008" marR="37008" marT="37008" marB="3700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Предъявляемые документы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008" marR="37008" marT="37008" marB="37008" anchor="ctr"/>
                </a:tc>
              </a:tr>
              <a:tr h="954343">
                <a:tc>
                  <a:txBody>
                    <a:bodyPr/>
                    <a:lstStyle/>
                    <a:p>
                      <a:pPr marL="0" lvl="0" indent="0" algn="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085" algn="l"/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1.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008" marR="37008" marT="37008" marB="3700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Наличие государственной регистрации юридического лица (не позднее, чем за три года до даты подачи заявления)</a:t>
                      </a:r>
                      <a:endParaRPr lang="ru-RU" sz="105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7008" marR="37008" marT="37008" marB="3700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Заверенные копии учредительных документов и свидетельства о государственной регистрации юридического лица – правообладателя ЭБС (выписка из Единого государственного реестра юридических лиц, полученная не ранее чем за шесть месяцев)</a:t>
                      </a:r>
                      <a:endParaRPr lang="ru-RU" sz="105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7008" marR="37008" marT="37008" marB="37008"/>
                </a:tc>
              </a:tr>
              <a:tr h="1064384">
                <a:tc>
                  <a:txBody>
                    <a:bodyPr/>
                    <a:lstStyle/>
                    <a:p>
                      <a:pPr marL="0" lvl="0" indent="0" algn="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085" algn="l"/>
                          <a:tab pos="2286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4.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008" marR="37008" marT="37008" marB="3700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Осуществление деятельности по предоставлению доступа к ЭБС на протяжении не менее 2 лет до даты подачи заявления</a:t>
                      </a:r>
                      <a:endParaRPr lang="ru-RU" sz="105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7008" marR="37008" marT="37008" marB="3700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Наличие у правообладателя ЭБС не менее 10 действующих договоров с вузами о предоставлении обучающимся доступа к ЭБС, при условии, что по крайней мере один договор о предоставлении обучающимся доступа к ЭБС был заключен не менее чем за 24 месяца до даты подачи заявки.</a:t>
                      </a:r>
                      <a:endParaRPr lang="ru-RU" sz="105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7008" marR="37008" marT="37008" marB="37008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6304" y="247561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" algn="l"/>
                <a:tab pos="228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ТРЕБОВАНИЯ (КРИТЕРИИ)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" algn="l"/>
                <a:tab pos="228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отбора ЭБС для использования в высших учебных заведениях Российской Федерации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" algn="l"/>
                <a:tab pos="228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ТРЕБОВАНИЯ К ЮРИДИЧЕСКОМУ ЛИЦУ – ПРАВООБЛАДАТЕЛЮ ЭБС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" algn="l"/>
                <a:tab pos="228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КРИТЕРИИ СООТВЕТСТВИЯ ЭБС НОРМАТИВНЫМ ТРЕБОВАНИЯМ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" algn="l"/>
                <a:tab pos="228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304" y="5862674"/>
            <a:ext cx="4708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75 издательств</a:t>
            </a:r>
          </a:p>
          <a:p>
            <a:r>
              <a:rPr lang="ru-RU" dirty="0" smtClean="0"/>
              <a:t>40 000 изданий</a:t>
            </a:r>
          </a:p>
          <a:p>
            <a:r>
              <a:rPr lang="ru-RU" dirty="0" smtClean="0"/>
              <a:t>10 000 изданий по лицензионным договорам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68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6"/>
            <a:ext cx="7804389" cy="4065901"/>
          </a:xfrm>
        </p:spPr>
        <p:txBody>
          <a:bodyPr>
            <a:normAutofit/>
          </a:bodyPr>
          <a:lstStyle/>
          <a:p>
            <a:r>
              <a:rPr lang="ru-RU" dirty="0" smtClean="0"/>
              <a:t>1. Критерии отбора носят заградительный характер</a:t>
            </a:r>
          </a:p>
          <a:p>
            <a:pPr lvl="1"/>
            <a:r>
              <a:rPr lang="ru-RU" dirty="0" smtClean="0"/>
              <a:t>Большое количество документов.</a:t>
            </a:r>
          </a:p>
          <a:p>
            <a:pPr lvl="1"/>
            <a:r>
              <a:rPr lang="ru-RU" dirty="0" smtClean="0"/>
              <a:t>Критерии воспроизводят профиль одного из лидеров рынка.</a:t>
            </a:r>
          </a:p>
          <a:p>
            <a:pPr lvl="1"/>
            <a:r>
              <a:rPr lang="ru-RU" dirty="0" smtClean="0"/>
              <a:t>В основе – количественные и формальные критерии</a:t>
            </a:r>
          </a:p>
          <a:p>
            <a:r>
              <a:rPr lang="ru-RU" dirty="0" smtClean="0"/>
              <a:t>2. Решение об удовлетворении критериям принимает не ВУЗ, а Совет по ЭБС.</a:t>
            </a:r>
          </a:p>
          <a:p>
            <a:r>
              <a:rPr lang="ru-RU" dirty="0" smtClean="0"/>
              <a:t>3. В Совет по ЭБС входят 2 представителя одной ЭБС. Представителей других ЭБС, </a:t>
            </a:r>
            <a:r>
              <a:rPr lang="ru-RU" dirty="0" err="1" smtClean="0"/>
              <a:t>агрегаторов</a:t>
            </a:r>
            <a:r>
              <a:rPr lang="ru-RU" dirty="0" smtClean="0"/>
              <a:t>, издательств – нет.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Критика проекта </a:t>
            </a:r>
            <a:br>
              <a:rPr lang="ru-RU" dirty="0" smtClean="0"/>
            </a:br>
            <a:r>
              <a:rPr lang="ru-RU" dirty="0" smtClean="0"/>
              <a:t>«Критериев отбора ЭБС»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7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Письмо на имя Министра образования, под которым подписалось 72 руководителя издательств и вузовских библиотек</a:t>
            </a:r>
          </a:p>
          <a:p>
            <a:r>
              <a:rPr lang="ru-RU" dirty="0" smtClean="0"/>
              <a:t>2. Альтернативная концепция Критериев, которая выдвигает на передний план качественные параметры</a:t>
            </a:r>
          </a:p>
          <a:p>
            <a:r>
              <a:rPr lang="ru-RU" dirty="0" smtClean="0"/>
              <a:t>3. Проведены публичные мероприятия и публикации в прессе с критикой Критериев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Противодействие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96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21885"/>
          </a:xfrm>
        </p:spPr>
        <p:txBody>
          <a:bodyPr>
            <a:normAutofit/>
          </a:bodyPr>
          <a:lstStyle/>
          <a:p>
            <a:r>
              <a:rPr lang="ru-RU" dirty="0" smtClean="0"/>
              <a:t>14 февраля 2011 г. состоялось первое заседание Совета по ЭБС, которое принимает основные положения «Системы обеспечения вузов цифровым контентом»</a:t>
            </a:r>
          </a:p>
          <a:p>
            <a:r>
              <a:rPr lang="ru-RU" dirty="0" smtClean="0"/>
              <a:t>Создается рабочая группа, в которую входят представители </a:t>
            </a:r>
            <a:r>
              <a:rPr lang="ru-RU" dirty="0" err="1" smtClean="0"/>
              <a:t>агрегаторов</a:t>
            </a:r>
            <a:r>
              <a:rPr lang="ru-RU" dirty="0" smtClean="0"/>
              <a:t>, издателей и вузов. </a:t>
            </a:r>
          </a:p>
          <a:p>
            <a:r>
              <a:rPr lang="ru-RU" dirty="0" smtClean="0"/>
              <a:t>На доработку (выработку цифровых значений критериев) предоставляется 1 месяц (до 30 апреля)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Принятие «Системы обеспечения вузов цифровым контентом»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165304"/>
            <a:ext cx="8356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АГРЕГАТОРЫ ДОСТИГАЮТ КОНСЕНСУСА И ПРОВОДЯТ ЕДИНУЮ ЛИНИЮ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7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948405" cy="34506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 Система обеспечения цифровым контентом состоит из двух источников пополнения – посредством ЭБС и посредством приобретения отдельных изданий</a:t>
            </a:r>
          </a:p>
          <a:p>
            <a:r>
              <a:rPr lang="ru-RU" dirty="0" smtClean="0"/>
              <a:t>2. Система обеспечения исходит из предоставления двух форм отчетности: обеспечение вуза ЭБС и  наличие отдельных изданий (</a:t>
            </a:r>
            <a:r>
              <a:rPr lang="ru-RU" dirty="0" err="1" smtClean="0"/>
              <a:t>Книгообеспеченность</a:t>
            </a:r>
            <a:r>
              <a:rPr lang="ru-RU" dirty="0" smtClean="0"/>
              <a:t>)</a:t>
            </a:r>
          </a:p>
          <a:p>
            <a:r>
              <a:rPr lang="ru-RU" dirty="0" smtClean="0"/>
              <a:t>3. Оценка осуществляется посредством начисления вузу баллов в зависимости объема и структуры контента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чем суть нового подхода?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552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СЛАЙД №2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7740352" cy="532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031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СЛАЙД №3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6628036" cy="471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259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237</TotalTime>
  <Words>1766</Words>
  <Application>Microsoft Office PowerPoint</Application>
  <PresentationFormat>Экран (4:3)</PresentationFormat>
  <Paragraphs>198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Дискуссии вокруг ЭБС.  Как ЭБС меняет рынок учебной и научной литературы в России?</vt:lpstr>
      <vt:lpstr>История понятия ЭБС</vt:lpstr>
      <vt:lpstr>1-й проект «Основных требований (критериев) отбора ЭБС</vt:lpstr>
      <vt:lpstr>Критика проекта  «Критериев отбора ЭБС»</vt:lpstr>
      <vt:lpstr>Противодействие</vt:lpstr>
      <vt:lpstr>Принятие «Системы обеспечения вузов цифровым контентом»</vt:lpstr>
      <vt:lpstr>В чем суть нового подхода?</vt:lpstr>
      <vt:lpstr>СЛАЙД №2</vt:lpstr>
      <vt:lpstr>СЛАЙД №3</vt:lpstr>
      <vt:lpstr>Что изменилось в подходе?</vt:lpstr>
      <vt:lpstr>СЛАЙД №6</vt:lpstr>
      <vt:lpstr>СЛАЙДЫ №4 и №5</vt:lpstr>
      <vt:lpstr>Как оцениваются отдельные издания?</vt:lpstr>
      <vt:lpstr>ПОЧЕМУ РАЗРАЗИЛАСЬ БОРЬБА ЗА КРИТЕРИИ ЭБС?</vt:lpstr>
      <vt:lpstr>КАКИЕ ВОЗРАЖЕНИЯ?</vt:lpstr>
      <vt:lpstr>Предложения издательств</vt:lpstr>
      <vt:lpstr>Возражения против концепции издательств</vt:lpstr>
      <vt:lpstr>Предложения крупных вузов</vt:lpstr>
      <vt:lpstr>Возражения против концепции вузов</vt:lpstr>
      <vt:lpstr>Заседание Совета по ЭБС 22.04.</vt:lpstr>
      <vt:lpstr>В ЧЕМ ПРОГРЕССИВНАЯ СУЩНОСТЬ НОВОЙ СИСТЕМЫ?</vt:lpstr>
      <vt:lpstr>Как изменится рынок?</vt:lpstr>
      <vt:lpstr>Контакты:  «Университетская библиотека онлайн»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2011-03-20T10:12:06Z</dcterms:created>
  <dcterms:modified xsi:type="dcterms:W3CDTF">2011-04-27T05:57:59Z</dcterms:modified>
</cp:coreProperties>
</file>