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5" r:id="rId7"/>
    <p:sldId id="264" r:id="rId8"/>
    <p:sldId id="258" r:id="rId9"/>
    <p:sldId id="266" r:id="rId10"/>
    <p:sldId id="259" r:id="rId11"/>
    <p:sldId id="267" r:id="rId12"/>
    <p:sldId id="269" r:id="rId13"/>
    <p:sldId id="270" r:id="rId14"/>
    <p:sldId id="271" r:id="rId15"/>
    <p:sldId id="263" r:id="rId16"/>
    <p:sldId id="261" r:id="rId17"/>
    <p:sldId id="262" r:id="rId18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9900"/>
    <a:srgbClr val="FF6600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6288A4-7F94-491E-825F-44B770574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47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E698B36-0271-436E-80BB-2E1EF0C3339C}" type="datetimeFigureOut">
              <a:rPr lang="ru-RU"/>
              <a:pPr>
                <a:defRPr/>
              </a:pPr>
              <a:t>28.04.2011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97C518-C1CA-4415-AA13-4CACA6783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17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684213" y="3644900"/>
            <a:ext cx="7777162" cy="71438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 userDrawn="1"/>
        </p:nvGraphicFramePr>
        <p:xfrm>
          <a:off x="5867400" y="260350"/>
          <a:ext cx="26050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Image" r:id="rId3" imgW="24304762" imgH="6501587" progId="">
                  <p:embed/>
                </p:oleObj>
              </mc:Choice>
              <mc:Fallback>
                <p:oleObj name="Image" r:id="rId3" imgW="24304762" imgH="650158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0350"/>
                        <a:ext cx="26050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ahoma" charset="0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1E904-A471-4C2A-920C-92F4D9C1E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DCF4B-C2B4-4AC6-B3ED-63055AAAA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6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95CC6-DA55-445B-A0EE-B71DD7805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4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99E6-E58A-4308-A632-13E115904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8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04C7-0352-4290-8E36-6D11826E2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4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B53D2-5635-48F4-9759-F8D712205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0DFF-5E2D-400B-92D3-E4D1C6934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2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0995E-1609-4330-BD06-C7B74DB23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9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496E1-6C74-487A-AFC5-55459156A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0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A178-C7A3-4BFA-BAF0-D67AED832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881D-D308-46B4-8360-EC716705F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8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E710373-2AC8-4C4B-AA85-CED14C438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143625"/>
            <a:ext cx="6011863" cy="698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411413" y="1484313"/>
            <a:ext cx="6264275" cy="7302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234950" y="1017588"/>
          <a:ext cx="19446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15" imgW="24304762" imgH="6501587" progId="">
                  <p:embed/>
                </p:oleObj>
              </mc:Choice>
              <mc:Fallback>
                <p:oleObj name="Image" r:id="rId15" imgW="24304762" imgH="650158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017588"/>
                        <a:ext cx="19446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Font typeface="Tahoma" pitchFamily="34" charset="0"/>
        <a:buBlip>
          <a:blip r:embed="rId17"/>
        </a:buBlip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33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10" Type="http://schemas.openxmlformats.org/officeDocument/2006/relationships/image" Target="../media/image45.png"/><Relationship Id="rId4" Type="http://schemas.openxmlformats.org/officeDocument/2006/relationships/image" Target="../media/image36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3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5.jpeg"/><Relationship Id="rId10" Type="http://schemas.openxmlformats.org/officeDocument/2006/relationships/image" Target="../media/image23.jpeg"/><Relationship Id="rId19" Type="http://schemas.openxmlformats.org/officeDocument/2006/relationships/hyperlink" Target="http://www.guu.ru/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Система </a:t>
            </a:r>
            <a:r>
              <a:rPr lang="ru-RU" b="1" dirty="0" err="1" smtClean="0">
                <a:effectLst/>
              </a:rPr>
              <a:t>Антиплагиат.РГБ</a:t>
            </a:r>
            <a:r>
              <a:rPr lang="ru-RU" b="1" dirty="0" smtClean="0">
                <a:effectLst/>
              </a:rPr>
              <a:t>: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ru-RU" b="1" dirty="0" smtClean="0">
                <a:effectLst/>
              </a:rPr>
              <a:t>результаты </a:t>
            </a:r>
            <a:r>
              <a:rPr lang="ru-RU" b="1" dirty="0">
                <a:effectLst/>
              </a:rPr>
              <a:t>работы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ru-RU" b="1" dirty="0" smtClean="0">
                <a:effectLst/>
              </a:rPr>
              <a:t>и </a:t>
            </a:r>
            <a:r>
              <a:rPr lang="ru-RU" b="1" dirty="0">
                <a:effectLst/>
              </a:rPr>
              <a:t>новые возможности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b="1" dirty="0"/>
              <a:t>Десятая, юбилейная, </a:t>
            </a:r>
            <a:r>
              <a:rPr lang="ru-RU" sz="2000" b="1" dirty="0" smtClean="0"/>
              <a:t>международная</a:t>
            </a:r>
          </a:p>
          <a:p>
            <a:r>
              <a:rPr lang="ru-RU" sz="2000" b="1" dirty="0" smtClean="0"/>
              <a:t>научно-практическая конференция</a:t>
            </a:r>
          </a:p>
          <a:p>
            <a:r>
              <a:rPr lang="ru-RU" sz="2000" b="1" dirty="0" smtClean="0"/>
              <a:t>"</a:t>
            </a:r>
            <a:r>
              <a:rPr lang="ru-RU" sz="2000" b="1" dirty="0"/>
              <a:t>ЭЛЕКТРОННЫЙ ВЕК КУЛЬТУРЫ" </a:t>
            </a:r>
            <a:br>
              <a:rPr lang="ru-RU" sz="2000" b="1" dirty="0"/>
            </a:br>
            <a:r>
              <a:rPr lang="ru-RU" sz="2000" b="1" dirty="0"/>
              <a:t>Краснодарский край, </a:t>
            </a:r>
            <a:r>
              <a:rPr lang="ru-RU" sz="2000" b="1" dirty="0" smtClean="0"/>
              <a:t>Красная </a:t>
            </a:r>
            <a:r>
              <a:rPr lang="ru-RU" sz="2000" b="1" dirty="0"/>
              <a:t>Поляна </a:t>
            </a:r>
            <a:br>
              <a:rPr lang="ru-RU" sz="2000" b="1" dirty="0"/>
            </a:br>
            <a:r>
              <a:rPr lang="ru-RU" sz="2000" b="1" dirty="0" smtClean="0"/>
              <a:t>28 </a:t>
            </a:r>
            <a:r>
              <a:rPr lang="ru-RU" sz="2000" b="1" dirty="0"/>
              <a:t>апреля 2011 г</a:t>
            </a:r>
            <a:r>
              <a:rPr lang="ru-RU" sz="2000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7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Группа 68"/>
          <p:cNvGrpSpPr/>
          <p:nvPr/>
        </p:nvGrpSpPr>
        <p:grpSpPr>
          <a:xfrm>
            <a:off x="4716016" y="3284984"/>
            <a:ext cx="792088" cy="1002010"/>
            <a:chOff x="3059832" y="2348880"/>
            <a:chExt cx="2664296" cy="2664296"/>
          </a:xfrm>
        </p:grpSpPr>
        <p:pic>
          <p:nvPicPr>
            <p:cNvPr id="70" name="Picture 2" descr="http://www.forus.ru/upload/medialibrary/b4b/onno.rusnAtD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348880"/>
              <a:ext cx="2664296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350890"/>
              <a:ext cx="263842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068960"/>
              <a:ext cx="263842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183458" y="3284984"/>
            <a:ext cx="792088" cy="1002010"/>
            <a:chOff x="3059832" y="2348880"/>
            <a:chExt cx="2664296" cy="2664296"/>
          </a:xfrm>
        </p:grpSpPr>
        <p:pic>
          <p:nvPicPr>
            <p:cNvPr id="57" name="Picture 2" descr="http://www.forus.ru/upload/medialibrary/b4b/onno.rusnAtD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348880"/>
              <a:ext cx="2664296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350890"/>
              <a:ext cx="263842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068960"/>
              <a:ext cx="263842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2011 год</a:t>
            </a:r>
            <a:endParaRPr lang="ru-RU" dirty="0"/>
          </a:p>
        </p:txBody>
      </p:sp>
      <p:pic>
        <p:nvPicPr>
          <p:cNvPr id="21" name="Picture 2" descr="http://www.forus.ru/upload/medialibrary/b4b/onno.rusnAt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46" y="2308810"/>
            <a:ext cx="20670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forus.ru/upload/medialibrary/b4b/onno.rusnAt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6" y="2308810"/>
            <a:ext cx="20670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quia.com/files/quia/users/acaflantchr/3_04naturepic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131840" y="314096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www.antiplagiat.ru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6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58" y="5609710"/>
            <a:ext cx="987642" cy="9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64956" y="45811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Интернет</a:t>
            </a:r>
            <a:endParaRPr lang="ru-RU" sz="20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340244" y="4005064"/>
            <a:ext cx="876" cy="432048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40244" y="5157192"/>
            <a:ext cx="0" cy="452518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15816" y="6485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Пользователи, ВУЗы</a:t>
            </a:r>
            <a:endParaRPr lang="ru-RU" sz="20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339752" y="3828048"/>
            <a:ext cx="642838" cy="0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24834"/>
            <a:ext cx="658987" cy="6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0" y="2092786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Сотрудники</a:t>
            </a:r>
            <a:r>
              <a:rPr lang="ru-RU" sz="2000" dirty="0" smtClean="0"/>
              <a:t> РГБ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971412" y="3096397"/>
            <a:ext cx="0" cy="364541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817284" y="3828048"/>
            <a:ext cx="914956" cy="0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60232" y="335724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Антиплагиат.ВАК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7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52826"/>
            <a:ext cx="658987" cy="6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411590" y="209278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Эксперты ВАК</a:t>
            </a:r>
            <a:endParaRPr lang="ru-RU" sz="2000" dirty="0" smtClean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7740164" y="3104781"/>
            <a:ext cx="0" cy="364541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108520" y="331692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Антиплагиат.РГБ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1" name="Picture 2" descr="http://www.forus.ru/upload/medialibrary/b4b/onno.rusnAtD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89" y="2292841"/>
            <a:ext cx="1229120" cy="7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http://h41131.www4.hp.com/media2.php/Heather/server%20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47" y="2272922"/>
            <a:ext cx="453219" cy="6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123728" y="2447310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rgbClr val="0070C0"/>
                </a:solidFill>
              </a:rPr>
              <a:t>Антиплагиат.МОН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44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27" y="2163402"/>
            <a:ext cx="329494" cy="3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691680" y="1855857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Эксперты МОН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2861038" y="2854327"/>
            <a:ext cx="322420" cy="424340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http://h41131.www4.hp.com/media2.php/Heather/server%20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82" y="2272922"/>
            <a:ext cx="453219" cy="6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h41131.www4.hp.com/media2.php/Heather/server%20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37" y="2272922"/>
            <a:ext cx="453219" cy="6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h41131.www4.hp.com/media2.php/Heather/server%20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97" y="2272922"/>
            <a:ext cx="453219" cy="6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 стрелкой 53"/>
          <p:cNvCxnSpPr/>
          <p:nvPr/>
        </p:nvCxnSpPr>
        <p:spPr>
          <a:xfrm>
            <a:off x="4246980" y="2924944"/>
            <a:ext cx="0" cy="302170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911143" y="2910806"/>
            <a:ext cx="0" cy="302170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5398637" y="2924944"/>
            <a:ext cx="226609" cy="258877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868144" y="2924944"/>
            <a:ext cx="421667" cy="302170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830216" y="2060500"/>
            <a:ext cx="2758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Автономные установки в ВУЗах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62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33" y="1731080"/>
            <a:ext cx="329494" cy="3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17" y="1761783"/>
            <a:ext cx="329494" cy="3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99" y="1761783"/>
            <a:ext cx="329494" cy="3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64" y="1719842"/>
            <a:ext cx="329494" cy="3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3983208" y="1484784"/>
            <a:ext cx="260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Преподаватели ВУЗов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06100" y="394062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Площадка 1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27695" y="3933056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Площадка 2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067944" y="3671189"/>
            <a:ext cx="561775" cy="1898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Антиплагиат.РГБ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Особенности версии:</a:t>
            </a:r>
          </a:p>
          <a:p>
            <a:r>
              <a:rPr lang="ru-RU" dirty="0" smtClean="0"/>
              <a:t>Проверка по нескольким коллекциям</a:t>
            </a:r>
          </a:p>
          <a:p>
            <a:r>
              <a:rPr lang="ru-RU" dirty="0"/>
              <a:t>«Разреженная» выдача</a:t>
            </a:r>
          </a:p>
          <a:p>
            <a:r>
              <a:rPr lang="ru-RU" dirty="0" smtClean="0"/>
              <a:t>Средства редактирования отчетов</a:t>
            </a:r>
          </a:p>
          <a:p>
            <a:r>
              <a:rPr lang="ru-RU" dirty="0"/>
              <a:t>Работа с «большими» документами</a:t>
            </a:r>
          </a:p>
          <a:p>
            <a:r>
              <a:rPr lang="ru-RU" dirty="0" smtClean="0"/>
              <a:t>Коррекция артефактов оцифровки</a:t>
            </a:r>
          </a:p>
        </p:txBody>
      </p:sp>
    </p:spTree>
    <p:extLst>
      <p:ext uri="{BB962C8B-B14F-4D97-AF65-F5344CB8AC3E}">
        <p14:creationId xmlns:p14="http://schemas.microsoft.com/office/powerpoint/2010/main" val="33907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дальше?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средств автоматизации и удобства работы эксперта</a:t>
            </a:r>
          </a:p>
          <a:p>
            <a:r>
              <a:rPr lang="ru-RU" dirty="0" smtClean="0"/>
              <a:t>Новые возможности по визуализации отчетов</a:t>
            </a:r>
          </a:p>
          <a:p>
            <a:r>
              <a:rPr lang="ru-RU" dirty="0" smtClean="0"/>
              <a:t>Ведение базы общеупотребительных фраз и выражений</a:t>
            </a:r>
          </a:p>
          <a:p>
            <a:r>
              <a:rPr lang="ru-RU" dirty="0" smtClean="0"/>
              <a:t>Работа с таблицами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0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Кстати…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 время этого доклада Антиплагиат </a:t>
            </a:r>
          </a:p>
          <a:p>
            <a:pPr marL="0" indent="0" algn="ctr">
              <a:buNone/>
            </a:pPr>
            <a:r>
              <a:rPr lang="ru-RU" dirty="0" smtClean="0"/>
              <a:t>проверил        документов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40830"/>
            <a:ext cx="4464496" cy="2636442"/>
          </a:xfrm>
          <a:prstGeom prst="rect">
            <a:avLst/>
          </a:prstGeom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657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1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3"/>
            <a:ext cx="8291264" cy="392129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7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Антиплагиат?</a:t>
            </a:r>
            <a:endParaRPr lang="ru-RU" dirty="0"/>
          </a:p>
        </p:txBody>
      </p: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357188" y="1772816"/>
            <a:ext cx="8439150" cy="4215902"/>
            <a:chOff x="357188" y="3000375"/>
            <a:chExt cx="8439150" cy="300831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" y="3857625"/>
              <a:ext cx="938212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3954463"/>
              <a:ext cx="1000125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13"/>
            <p:cNvGrpSpPr>
              <a:grpSpLocks/>
            </p:cNvGrpSpPr>
            <p:nvPr/>
          </p:nvGrpSpPr>
          <p:grpSpPr bwMode="auto">
            <a:xfrm>
              <a:off x="2395538" y="3000375"/>
              <a:ext cx="1285875" cy="1143000"/>
              <a:chOff x="3571868" y="1643050"/>
              <a:chExt cx="1285884" cy="2000264"/>
            </a:xfrm>
          </p:grpSpPr>
          <p:pic>
            <p:nvPicPr>
              <p:cNvPr id="21" name="Рисунок 10" descr="DocumentBlank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68" y="1643050"/>
                <a:ext cx="1285884" cy="1699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12"/>
              <p:cNvSpPr txBox="1">
                <a:spLocks noChangeArrowheads="1"/>
              </p:cNvSpPr>
              <p:nvPr/>
            </p:nvSpPr>
            <p:spPr bwMode="auto">
              <a:xfrm>
                <a:off x="3643306" y="3273982"/>
                <a:ext cx="11480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>
                    <a:latin typeface="Calibri" pitchFamily="34" charset="0"/>
                  </a:rPr>
                  <a:t>Документ</a:t>
                </a:r>
              </a:p>
            </p:txBody>
          </p:sp>
        </p:grpSp>
        <p:grpSp>
          <p:nvGrpSpPr>
            <p:cNvPr id="8" name="Группа 15"/>
            <p:cNvGrpSpPr>
              <a:grpSpLocks/>
            </p:cNvGrpSpPr>
            <p:nvPr/>
          </p:nvGrpSpPr>
          <p:grpSpPr bwMode="auto">
            <a:xfrm>
              <a:off x="2428875" y="4857750"/>
              <a:ext cx="1358900" cy="1150938"/>
              <a:chOff x="3569292" y="3929066"/>
              <a:chExt cx="1359898" cy="2000264"/>
            </a:xfrm>
          </p:grpSpPr>
          <p:pic>
            <p:nvPicPr>
              <p:cNvPr id="19" name="Рисунок 11" descr="ReportWithPercent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9292" y="3929066"/>
                <a:ext cx="1359898" cy="1690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14"/>
              <p:cNvSpPr txBox="1">
                <a:spLocks noChangeArrowheads="1"/>
              </p:cNvSpPr>
              <p:nvPr/>
            </p:nvSpPr>
            <p:spPr bwMode="auto">
              <a:xfrm>
                <a:off x="3900851" y="5559998"/>
                <a:ext cx="7400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>
                    <a:latin typeface="Calibri" pitchFamily="34" charset="0"/>
                  </a:rPr>
                  <a:t>Отчет</a:t>
                </a:r>
              </a:p>
            </p:txBody>
          </p:sp>
        </p:grpSp>
        <p:sp>
          <p:nvSpPr>
            <p:cNvPr id="9" name="Стрелка углом 8"/>
            <p:cNvSpPr/>
            <p:nvPr/>
          </p:nvSpPr>
          <p:spPr>
            <a:xfrm>
              <a:off x="1071538" y="3177279"/>
              <a:ext cx="1279170" cy="648616"/>
            </a:xfrm>
            <a:prstGeom prst="ben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3938588" y="4929188"/>
              <a:ext cx="24939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>
                  <a:latin typeface="Calibri" pitchFamily="34" charset="0"/>
                </a:rPr>
                <a:t>Система «Антиплагиат»</a:t>
              </a:r>
            </a:p>
          </p:txBody>
        </p:sp>
        <p:sp>
          <p:nvSpPr>
            <p:cNvPr id="11" name="Стрелка углом 10"/>
            <p:cNvSpPr/>
            <p:nvPr/>
          </p:nvSpPr>
          <p:spPr>
            <a:xfrm rot="5400000">
              <a:off x="4153145" y="2894502"/>
              <a:ext cx="589651" cy="1391066"/>
            </a:xfrm>
            <a:prstGeom prst="ben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Стрелка углом 11"/>
            <p:cNvSpPr/>
            <p:nvPr/>
          </p:nvSpPr>
          <p:spPr>
            <a:xfrm rot="10800000">
              <a:off x="3857620" y="5286388"/>
              <a:ext cx="1319628" cy="428628"/>
            </a:xfrm>
            <a:prstGeom prst="ben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Стрелка углом 12"/>
            <p:cNvSpPr/>
            <p:nvPr/>
          </p:nvSpPr>
          <p:spPr>
            <a:xfrm rot="16200000">
              <a:off x="1455375" y="4688238"/>
              <a:ext cx="589651" cy="1357322"/>
            </a:xfrm>
            <a:prstGeom prst="ben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4" name="Рисунок 22" descr="Documents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571875"/>
              <a:ext cx="1938338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Стрелка вправо 14"/>
            <p:cNvSpPr/>
            <p:nvPr/>
          </p:nvSpPr>
          <p:spPr>
            <a:xfrm>
              <a:off x="5572132" y="4000504"/>
              <a:ext cx="1214446" cy="294826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 flipH="1">
              <a:off x="5572132" y="4357694"/>
              <a:ext cx="1285884" cy="294826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7072313" y="5273675"/>
              <a:ext cx="135731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>
                  <a:latin typeface="Calibri" pitchFamily="34" charset="0"/>
                </a:rPr>
                <a:t>Коллекции</a:t>
              </a:r>
              <a:endParaRPr lang="en-US">
                <a:latin typeface="Calibri" pitchFamily="34" charset="0"/>
              </a:endParaRPr>
            </a:p>
            <a:p>
              <a:pPr algn="ctr" eaLnBrk="1" hangingPunct="1"/>
              <a:r>
                <a:rPr lang="ru-RU">
                  <a:latin typeface="Calibri" pitchFamily="34" charset="0"/>
                </a:rPr>
                <a:t>документов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57188" y="4857750"/>
              <a:ext cx="15382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>
                  <a:latin typeface="Calibri" pitchFamily="34" charset="0"/>
                </a:rPr>
                <a:t>Пользователь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8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Границы возможностей</a:t>
            </a:r>
            <a:endParaRPr lang="ru-RU" dirty="0"/>
          </a:p>
        </p:txBody>
      </p:sp>
      <p:sp>
        <p:nvSpPr>
          <p:cNvPr id="15363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Обнаруживает</a:t>
            </a:r>
          </a:p>
        </p:txBody>
      </p:sp>
      <p:sp>
        <p:nvSpPr>
          <p:cNvPr id="15364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Замену русских букв на английские</a:t>
            </a:r>
          </a:p>
          <a:p>
            <a:r>
              <a:rPr lang="ru-RU" dirty="0" smtClean="0"/>
              <a:t>Перестановки страниц, абзацев, предложений</a:t>
            </a:r>
          </a:p>
          <a:p>
            <a:r>
              <a:rPr lang="ru-RU" dirty="0" smtClean="0"/>
              <a:t>Изменение порядка, вставка, удаление слов</a:t>
            </a:r>
          </a:p>
          <a:p>
            <a:r>
              <a:rPr lang="ru-RU" dirty="0" smtClean="0"/>
              <a:t>Использование форм слов</a:t>
            </a:r>
          </a:p>
          <a:p>
            <a:r>
              <a:rPr lang="ru-RU" dirty="0" smtClean="0"/>
              <a:t>Попытки «обхода»</a:t>
            </a:r>
          </a:p>
        </p:txBody>
      </p:sp>
      <p:sp>
        <p:nvSpPr>
          <p:cNvPr id="15365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Не обнаруживает</a:t>
            </a:r>
          </a:p>
        </p:txBody>
      </p:sp>
      <p:sp>
        <p:nvSpPr>
          <p:cNvPr id="15366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Текст, переписанный своими словами</a:t>
            </a:r>
          </a:p>
          <a:p>
            <a:r>
              <a:rPr lang="ru-RU" dirty="0" smtClean="0"/>
              <a:t>Изображения</a:t>
            </a:r>
          </a:p>
          <a:p>
            <a:r>
              <a:rPr lang="ru-RU" dirty="0" smtClean="0"/>
              <a:t>Формулы</a:t>
            </a:r>
          </a:p>
          <a:p>
            <a:r>
              <a:rPr lang="ru-RU" dirty="0" smtClean="0"/>
              <a:t>Графики</a:t>
            </a:r>
          </a:p>
        </p:txBody>
      </p:sp>
    </p:spTree>
    <p:extLst>
      <p:ext uri="{BB962C8B-B14F-4D97-AF65-F5344CB8AC3E}">
        <p14:creationId xmlns:p14="http://schemas.microsoft.com/office/powerpoint/2010/main" val="41903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/>
          </p:cNvSpPr>
          <p:nvPr/>
        </p:nvSpPr>
        <p:spPr>
          <a:xfrm>
            <a:off x="357188" y="1785938"/>
            <a:ext cx="8472487" cy="40005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chemeClr val="accent2"/>
                </a:solidFill>
                <a:latin typeface="+mn-lt"/>
              </a:rPr>
              <a:t>Работа с форматами</a:t>
            </a:r>
          </a:p>
          <a:p>
            <a:pPr marL="800100" lvl="1" indent="-76200"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DOCX		DOC, RTF		PDF</a:t>
            </a:r>
          </a:p>
          <a:p>
            <a:pPr marL="800100" lvl="1" indent="-76200"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HTML		TXT			</a:t>
            </a:r>
            <a:r>
              <a:rPr lang="en-US" sz="2400" dirty="0" smtClean="0">
                <a:solidFill>
                  <a:schemeClr val="accent2"/>
                </a:solidFill>
              </a:rPr>
              <a:t>ODT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marL="800100" lvl="1" indent="-76200"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2"/>
                </a:solidFill>
              </a:rPr>
              <a:t>RAR, ZIP</a:t>
            </a:r>
            <a:r>
              <a:rPr lang="ru-RU" sz="2400" dirty="0">
                <a:solidFill>
                  <a:schemeClr val="accent2"/>
                </a:solidFill>
              </a:rPr>
              <a:t>, </a:t>
            </a:r>
            <a:r>
              <a:rPr lang="ru-RU" sz="2400" dirty="0" smtClean="0">
                <a:solidFill>
                  <a:schemeClr val="accent2"/>
                </a:solidFill>
              </a:rPr>
              <a:t>7Z, GZ, BZ2, TAR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600" dirty="0" smtClean="0">
                <a:solidFill>
                  <a:schemeClr val="accent2"/>
                </a:solidFill>
                <a:latin typeface="+mn-lt"/>
              </a:rPr>
              <a:t>Среднее </a:t>
            </a:r>
            <a:r>
              <a:rPr lang="ru-RU" sz="2600" dirty="0">
                <a:solidFill>
                  <a:schemeClr val="accent2"/>
                </a:solidFill>
                <a:latin typeface="+mn-lt"/>
              </a:rPr>
              <a:t>время проверки</a:t>
            </a:r>
            <a:r>
              <a:rPr lang="en-US" sz="2600" dirty="0">
                <a:solidFill>
                  <a:schemeClr val="accent2"/>
                </a:solidFill>
                <a:latin typeface="+mn-lt"/>
              </a:rPr>
              <a:t>: </a:t>
            </a:r>
            <a:r>
              <a:rPr lang="ru-RU" sz="2600" dirty="0" smtClean="0">
                <a:solidFill>
                  <a:schemeClr val="accent2"/>
                </a:solidFill>
                <a:latin typeface="+mn-lt"/>
              </a:rPr>
              <a:t>2-3 </a:t>
            </a:r>
            <a:r>
              <a:rPr lang="ru-RU" sz="2600" dirty="0">
                <a:solidFill>
                  <a:schemeClr val="accent2"/>
                </a:solidFill>
                <a:latin typeface="+mn-lt"/>
              </a:rPr>
              <a:t>сек*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600" dirty="0">
                <a:solidFill>
                  <a:schemeClr val="accent2"/>
                </a:solidFill>
                <a:latin typeface="+mn-lt"/>
              </a:rPr>
              <a:t>Свыше </a:t>
            </a:r>
            <a:r>
              <a:rPr lang="en-US" sz="2600" dirty="0" smtClean="0">
                <a:solidFill>
                  <a:schemeClr val="accent2"/>
                </a:solidFill>
                <a:latin typeface="+mn-lt"/>
              </a:rPr>
              <a:t>40</a:t>
            </a:r>
            <a:r>
              <a:rPr lang="ru-RU" sz="26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2600" dirty="0">
                <a:solidFill>
                  <a:schemeClr val="accent2"/>
                </a:solidFill>
                <a:latin typeface="+mn-lt"/>
              </a:rPr>
              <a:t>000 проверок в сутки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600" dirty="0">
                <a:solidFill>
                  <a:schemeClr val="accent2"/>
                </a:solidFill>
                <a:latin typeface="+mn-lt"/>
              </a:rPr>
              <a:t>Размер хранилища документов</a:t>
            </a:r>
            <a:r>
              <a:rPr lang="en-US" sz="2600" dirty="0">
                <a:solidFill>
                  <a:schemeClr val="accent2"/>
                </a:solidFill>
                <a:latin typeface="+mn-lt"/>
              </a:rPr>
              <a:t>: &gt; </a:t>
            </a:r>
            <a:r>
              <a:rPr lang="ru-RU" sz="2600" dirty="0">
                <a:solidFill>
                  <a:schemeClr val="accent2"/>
                </a:solidFill>
                <a:latin typeface="+mn-lt"/>
              </a:rPr>
              <a:t>25</a:t>
            </a:r>
            <a:r>
              <a:rPr lang="en-US" sz="2600" dirty="0">
                <a:solidFill>
                  <a:schemeClr val="accent2"/>
                </a:solidFill>
                <a:latin typeface="+mn-lt"/>
              </a:rPr>
              <a:t> 000 </a:t>
            </a:r>
            <a:r>
              <a:rPr lang="en-US" sz="2600" dirty="0" smtClean="0">
                <a:solidFill>
                  <a:schemeClr val="accent2"/>
                </a:solidFill>
                <a:latin typeface="+mn-lt"/>
              </a:rPr>
              <a:t>000</a:t>
            </a:r>
            <a:endParaRPr lang="en-US" sz="2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2411413" y="285750"/>
            <a:ext cx="6275387" cy="857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Характеристики</a:t>
            </a:r>
          </a:p>
        </p:txBody>
      </p:sp>
      <p:pic>
        <p:nvPicPr>
          <p:cNvPr id="14340" name="Рисунок 6" descr="D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25" y="2305922"/>
            <a:ext cx="33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DOC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305922"/>
            <a:ext cx="3286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8" descr="HTM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8" y="269591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9" descr="PDF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8731" y="2267285"/>
            <a:ext cx="37941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0" descr="RA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334" y="3115210"/>
            <a:ext cx="3571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1" descr="T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8925" y="2695910"/>
            <a:ext cx="285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Прямоугольник 13"/>
          <p:cNvSpPr>
            <a:spLocks noChangeArrowheads="1"/>
          </p:cNvSpPr>
          <p:nvPr/>
        </p:nvSpPr>
        <p:spPr bwMode="auto">
          <a:xfrm>
            <a:off x="785813" y="6165304"/>
            <a:ext cx="7929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* </a:t>
            </a:r>
            <a:r>
              <a:rPr lang="ru-RU" dirty="0" smtClean="0">
                <a:solidFill>
                  <a:schemeClr val="accent2"/>
                </a:solidFill>
              </a:rPr>
              <a:t>Для документа в 40 страниц по </a:t>
            </a:r>
            <a:r>
              <a:rPr lang="ru-RU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5</a:t>
            </a:r>
            <a:r>
              <a:rPr lang="ru-RU" dirty="0">
                <a:solidFill>
                  <a:schemeClr val="accent2"/>
                </a:solidFill>
              </a:rPr>
              <a:t> млн. документов на </a:t>
            </a:r>
            <a:r>
              <a:rPr lang="en-US" dirty="0">
                <a:solidFill>
                  <a:schemeClr val="accent2"/>
                </a:solidFill>
              </a:rPr>
              <a:t>Xeon </a:t>
            </a:r>
            <a:r>
              <a:rPr lang="ru-RU" dirty="0">
                <a:solidFill>
                  <a:schemeClr val="accent2"/>
                </a:solidFill>
              </a:rPr>
              <a:t>2 х </a:t>
            </a:r>
            <a:r>
              <a:rPr lang="en-US" dirty="0">
                <a:solidFill>
                  <a:schemeClr val="accent2"/>
                </a:solidFill>
              </a:rPr>
              <a:t>2.</a:t>
            </a:r>
            <a:r>
              <a:rPr lang="ru-RU" dirty="0">
                <a:solidFill>
                  <a:schemeClr val="accent2"/>
                </a:solidFill>
              </a:rPr>
              <a:t>4</a:t>
            </a:r>
            <a:r>
              <a:rPr lang="en-US" dirty="0">
                <a:solidFill>
                  <a:schemeClr val="accent2"/>
                </a:solidFill>
              </a:rPr>
              <a:t>GHz, 4GB RAM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2" name="Рисунок 11" descr="1300540778_open_office_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2708920"/>
            <a:ext cx="437052" cy="3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Антиплагиат для ВУЗов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 оценкам руководителей ряда ВУЗов до создания системы «Антиплагиат» не меньше 2/3 всех вузовских работ скачивались из Интернета</a:t>
            </a:r>
          </a:p>
          <a:p>
            <a:pPr marL="0" indent="0" algn="ctr">
              <a:buNone/>
            </a:pPr>
            <a:r>
              <a:rPr lang="ru-RU" sz="6000" dirty="0" smtClean="0"/>
              <a:t>целиком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t2.gstatic.com/images?q=tbn:ANd9GcS5Z4uAMa9NMlto6XreKHRVbFQC7Ji1hgB2XB7dX_iJyiUkDe3TLPKBubP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73" y="5373216"/>
            <a:ext cx="956983" cy="10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://www.b-port.com/news/archive/2010-06-08-46/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18" y="5209404"/>
            <a:ext cx="1538784" cy="10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5" descr="Картинка 41 из 2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671" y="4025102"/>
            <a:ext cx="1905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Антиплагиат для ВУЗов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2"/>
                </a:solidFill>
              </a:rPr>
              <a:t>Количество проверенных документов: </a:t>
            </a:r>
            <a:r>
              <a:rPr lang="en-US" sz="2400" dirty="0">
                <a:solidFill>
                  <a:schemeClr val="accent2"/>
                </a:solidFill>
              </a:rPr>
              <a:t>&gt; 12</a:t>
            </a:r>
            <a:r>
              <a:rPr lang="ru-RU" sz="2400" dirty="0">
                <a:solidFill>
                  <a:schemeClr val="accent2"/>
                </a:solidFill>
              </a:rPr>
              <a:t>,5 млн</a:t>
            </a:r>
            <a:r>
              <a:rPr lang="ru-RU" sz="24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Зарегистрированных пользователей</a:t>
            </a:r>
            <a:r>
              <a:rPr lang="en-US" sz="2400" dirty="0">
                <a:solidFill>
                  <a:schemeClr val="accent2"/>
                </a:solidFill>
              </a:rPr>
              <a:t>: &gt; 250 </a:t>
            </a:r>
            <a:r>
              <a:rPr lang="ru-RU" sz="2400" dirty="0" smtClean="0">
                <a:solidFill>
                  <a:schemeClr val="accent2"/>
                </a:solidFill>
              </a:rPr>
              <a:t>тыс.</a:t>
            </a:r>
            <a:endParaRPr lang="ru-RU" dirty="0"/>
          </a:p>
        </p:txBody>
      </p:sp>
      <p:pic>
        <p:nvPicPr>
          <p:cNvPr id="4" name="Рисунок 4" descr="Картинка 18 из 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852937"/>
            <a:ext cx="943603" cy="103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Картинка 5 из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9179" y="2852937"/>
            <a:ext cx="928704" cy="103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Картинка 4 из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3315" y="2852937"/>
            <a:ext cx="807305" cy="103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Картинка 15 из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7451" y="2852936"/>
            <a:ext cx="807304" cy="103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Картинка 3 из 6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7571" y="2852938"/>
            <a:ext cx="961481" cy="103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http://www.fa.ru/images/Fa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51707" y="2852937"/>
            <a:ext cx="984929" cy="103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 descr="Картинка 13 из 55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072048"/>
            <a:ext cx="943603" cy="10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5" descr="Картинка 4 из 4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23471" y="4027071"/>
            <a:ext cx="1080120" cy="10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 descr="abik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23316" y="4061801"/>
            <a:ext cx="810104" cy="9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" descr="http://www.dginh.ru/ger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3132" y="4073651"/>
            <a:ext cx="921624" cy="98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8" descr="Картинка 9 из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08573" y="4001643"/>
            <a:ext cx="980479" cy="10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Рисунок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842" y="2852938"/>
            <a:ext cx="962309" cy="10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 descr="http://www.scribbler.ru/uploaded/avatar/academInstitute/321/norma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02843" y="4073651"/>
            <a:ext cx="1080305" cy="9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4" descr="Картинка 5 из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9552" y="5373216"/>
            <a:ext cx="95501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Государственный университет управления">
            <a:hlinkClick r:id="rId19" tooltip="Государственный университет управления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15" y="5294569"/>
            <a:ext cx="1057032" cy="10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ttp://jurkom.ru/uploads/posts/2010-05/1272739344_175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55" y="5373216"/>
            <a:ext cx="10165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ttp://altacapella.ru/wp-content/uploads/%D0%A0%D0%93%D0%93%D0%A3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73" y="5294337"/>
            <a:ext cx="980479" cy="98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2" name="Picture 14" descr="http://shkola-televideniya.ru/netcat_files/1787_49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71" y="5294337"/>
            <a:ext cx="1089659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Антиплагиат.РГБ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Особенности версии:</a:t>
            </a:r>
          </a:p>
          <a:p>
            <a:r>
              <a:rPr lang="ru-RU" dirty="0" smtClean="0"/>
              <a:t>Проверка по нескольким коллекциям</a:t>
            </a:r>
          </a:p>
        </p:txBody>
      </p:sp>
    </p:spTree>
    <p:extLst>
      <p:ext uri="{BB962C8B-B14F-4D97-AF65-F5344CB8AC3E}">
        <p14:creationId xmlns:p14="http://schemas.microsoft.com/office/powerpoint/2010/main" val="41096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2005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915816" y="6485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Пользователи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4" name="Picture 2" descr="http://www.forus.ru/upload/medialibrary/b4b/onno.rusnAt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3059832" y="310089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www.antiplagiat.ru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6" name="Picture 4" descr="http://www.quia.com/files/quia/users/acaflantchr/3_04naturepics/clou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58" y="5609710"/>
            <a:ext cx="987642" cy="9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2864956" y="45811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Интернет</a:t>
            </a:r>
            <a:endParaRPr lang="ru-RU" sz="2000" dirty="0">
              <a:solidFill>
                <a:srgbClr val="0070C0"/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4340244" y="3789040"/>
            <a:ext cx="0" cy="648072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340244" y="5157192"/>
            <a:ext cx="0" cy="452518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forus.ru/upload/medialibrary/b4b/onno.rusnAt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46" y="2308810"/>
            <a:ext cx="20670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orus.ru/upload/medialibrary/b4b/onno.rusnAt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6" y="2308810"/>
            <a:ext cx="20670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rus.ru/upload/medialibrary/b4b/onno.rusnAt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quia.com/files/quia/users/acaflantchr/3_04naturepics/clou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2008 год</a:t>
            </a:r>
            <a:endParaRPr lang="ru-RU" dirty="0"/>
          </a:p>
        </p:txBody>
      </p:sp>
      <p:pic>
        <p:nvPicPr>
          <p:cNvPr id="6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58" y="5609710"/>
            <a:ext cx="987642" cy="9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4956" y="45811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Интернет</a:t>
            </a:r>
            <a:endParaRPr lang="ru-RU" sz="2000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345034" y="4048791"/>
            <a:ext cx="876" cy="432048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40244" y="5157192"/>
            <a:ext cx="0" cy="452518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5816" y="6485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Пользователи, ВУЗы</a:t>
            </a:r>
            <a:endParaRPr lang="ru-RU" sz="2000" dirty="0">
              <a:solidFill>
                <a:srgbClr val="0070C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339752" y="3828048"/>
            <a:ext cx="642838" cy="0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08520" y="331692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Антиплагиат.РГБ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7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24834"/>
            <a:ext cx="658987" cy="6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092786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Сотрудники</a:t>
            </a:r>
            <a:r>
              <a:rPr lang="ru-RU" sz="2000" dirty="0" smtClean="0">
                <a:solidFill>
                  <a:srgbClr val="0070C0"/>
                </a:solidFill>
              </a:rPr>
              <a:t> РГБ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971412" y="3096397"/>
            <a:ext cx="0" cy="364541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817284" y="3828048"/>
            <a:ext cx="914956" cy="0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60232" y="335724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Антиплагиат.ВАК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4" name="Picture 6" descr="http://www.mosinternet.com/img/common/Image/krasnodar/user-group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52826"/>
            <a:ext cx="658987" cy="6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411590" y="209278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Эксперты ВАК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740164" y="3104781"/>
            <a:ext cx="0" cy="364541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0890"/>
            <a:ext cx="26384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26384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www.antiplagiat.ru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типлагиат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8C0557E18F0C40BECCCF1A7B0FE226" ma:contentTypeVersion="1" ma:contentTypeDescription="Create a new document." ma:contentTypeScope="" ma:versionID="e6fd266505e6c4814945f7cb83bd39c2">
  <xsd:schema xmlns:xsd="http://www.w3.org/2001/XMLSchema" xmlns:p="http://schemas.microsoft.com/office/2006/metadata/properties" targetNamespace="http://schemas.microsoft.com/office/2006/metadata/properties" ma:root="true" ma:fieldsID="8a174d9ae417ed9380c0cfdc54aa83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D2E784-B214-407A-80DA-C63B941039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3F18F0-903D-47D6-ACCA-F3EE13C18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3C10DB7-47BD-45EB-A3C5-C2AB4439667E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Антиплагиат</Template>
  <TotalTime>247</TotalTime>
  <Words>250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Антиплагиат</vt:lpstr>
      <vt:lpstr>Image</vt:lpstr>
      <vt:lpstr>Система Антиплагиат.РГБ: результаты работы  и новые возможности</vt:lpstr>
      <vt:lpstr>Что такое Антиплагиат?</vt:lpstr>
      <vt:lpstr>Границы возможностей</vt:lpstr>
      <vt:lpstr>Характеристики</vt:lpstr>
      <vt:lpstr>Антиплагиат для ВУЗов</vt:lpstr>
      <vt:lpstr>Антиплагиат для ВУЗов</vt:lpstr>
      <vt:lpstr>Антиплагиат.РГБ</vt:lpstr>
      <vt:lpstr>2005 год</vt:lpstr>
      <vt:lpstr>2008 год</vt:lpstr>
      <vt:lpstr>2011 год</vt:lpstr>
      <vt:lpstr>Антиплагиат.РГБ</vt:lpstr>
      <vt:lpstr>Что дальше?</vt:lpstr>
      <vt:lpstr>Кстати…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Чехович</dc:creator>
  <cp:lastModifiedBy>Юрий Чехович</cp:lastModifiedBy>
  <cp:revision>22</cp:revision>
  <dcterms:created xsi:type="dcterms:W3CDTF">2011-04-26T19:45:08Z</dcterms:created>
  <dcterms:modified xsi:type="dcterms:W3CDTF">2011-04-28T07:18:40Z</dcterms:modified>
</cp:coreProperties>
</file>